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2B9"/>
    <a:srgbClr val="0FC394"/>
    <a:srgbClr val="109145"/>
    <a:srgbClr val="0B8DFF"/>
    <a:srgbClr val="41719C"/>
    <a:srgbClr val="0101FF"/>
    <a:srgbClr val="474DA1"/>
    <a:srgbClr val="0000FF"/>
    <a:srgbClr val="FFFFFF"/>
    <a:srgbClr val="094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6395" autoAdjust="0"/>
  </p:normalViewPr>
  <p:slideViewPr>
    <p:cSldViewPr snapToGrid="0">
      <p:cViewPr>
        <p:scale>
          <a:sx n="33" d="100"/>
          <a:sy n="33" d="100"/>
        </p:scale>
        <p:origin x="36" y="-1464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Gaerttner,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image" Target="../media/image18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50" Type="http://schemas.openxmlformats.org/officeDocument/2006/relationships/image" Target="../media/image25.emf"/><Relationship Id="rId55" Type="http://schemas.openxmlformats.org/officeDocument/2006/relationships/image" Target="../media/image30.emf"/><Relationship Id="rId63" Type="http://schemas.openxmlformats.org/officeDocument/2006/relationships/image" Target="../media/image38.emf"/><Relationship Id="rId68" Type="http://schemas.openxmlformats.org/officeDocument/2006/relationships/image" Target="../media/image42.png"/><Relationship Id="rId76" Type="http://schemas.openxmlformats.org/officeDocument/2006/relationships/image" Target="../media/image47.png"/><Relationship Id="rId84" Type="http://schemas.openxmlformats.org/officeDocument/2006/relationships/oleObject" Target="../embeddings/oleObject2.bin"/><Relationship Id="rId89" Type="http://schemas.openxmlformats.org/officeDocument/2006/relationships/image" Target="../media/image56.png"/><Relationship Id="rId7" Type="http://schemas.openxmlformats.org/officeDocument/2006/relationships/image" Target="../media/image8.png"/><Relationship Id="rId71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16.png"/><Relationship Id="rId45" Type="http://schemas.openxmlformats.org/officeDocument/2006/relationships/image" Target="../media/image22.png"/><Relationship Id="rId53" Type="http://schemas.openxmlformats.org/officeDocument/2006/relationships/image" Target="../media/image28.emf"/><Relationship Id="rId58" Type="http://schemas.openxmlformats.org/officeDocument/2006/relationships/image" Target="../media/image33.emf"/><Relationship Id="rId66" Type="http://schemas.openxmlformats.org/officeDocument/2006/relationships/image" Target="../media/image40.png"/><Relationship Id="rId74" Type="http://schemas.openxmlformats.org/officeDocument/2006/relationships/image" Target="../media/image46.PNG"/><Relationship Id="rId79" Type="http://schemas.openxmlformats.org/officeDocument/2006/relationships/image" Target="../media/image48.png"/><Relationship Id="rId87" Type="http://schemas.openxmlformats.org/officeDocument/2006/relationships/image" Target="../media/image4.wmf"/><Relationship Id="rId5" Type="http://schemas.openxmlformats.org/officeDocument/2006/relationships/image" Target="../media/image6.png"/><Relationship Id="rId23" Type="http://schemas.openxmlformats.org/officeDocument/2006/relationships/image" Target="../media/image15.png"/><Relationship Id="rId49" Type="http://schemas.openxmlformats.org/officeDocument/2006/relationships/image" Target="../media/image24.emf"/><Relationship Id="rId57" Type="http://schemas.openxmlformats.org/officeDocument/2006/relationships/image" Target="../media/image32.emf"/><Relationship Id="rId61" Type="http://schemas.openxmlformats.org/officeDocument/2006/relationships/image" Target="../media/image36.emf"/><Relationship Id="rId82" Type="http://schemas.openxmlformats.org/officeDocument/2006/relationships/oleObject" Target="../embeddings/oleObject1.bin"/><Relationship Id="rId15" Type="http://schemas.openxmlformats.org/officeDocument/2006/relationships/image" Target="../media/image120.png"/><Relationship Id="rId90" Type="http://schemas.openxmlformats.org/officeDocument/2006/relationships/image" Target="../media/image57.png"/><Relationship Id="rId10" Type="http://schemas.openxmlformats.org/officeDocument/2006/relationships/image" Target="../media/image11.png"/><Relationship Id="rId44" Type="http://schemas.openxmlformats.org/officeDocument/2006/relationships/image" Target="../media/image21.png"/><Relationship Id="rId52" Type="http://schemas.openxmlformats.org/officeDocument/2006/relationships/image" Target="../media/image27.emf"/><Relationship Id="rId60" Type="http://schemas.openxmlformats.org/officeDocument/2006/relationships/image" Target="../media/image35.emf"/><Relationship Id="rId65" Type="http://schemas.openxmlformats.org/officeDocument/2006/relationships/image" Target="../media/image44.png"/><Relationship Id="rId73" Type="http://schemas.openxmlformats.org/officeDocument/2006/relationships/image" Target="../media/image52.png"/><Relationship Id="rId78" Type="http://schemas.openxmlformats.org/officeDocument/2006/relationships/image" Target="../media/image59.png"/><Relationship Id="rId81" Type="http://schemas.openxmlformats.org/officeDocument/2006/relationships/image" Target="../media/image53.png"/><Relationship Id="rId86" Type="http://schemas.openxmlformats.org/officeDocument/2006/relationships/oleObject" Target="../embeddings/oleObject3.bin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22" Type="http://schemas.openxmlformats.org/officeDocument/2006/relationships/image" Target="../media/image14.png"/><Relationship Id="rId43" Type="http://schemas.openxmlformats.org/officeDocument/2006/relationships/image" Target="../media/image20.png"/><Relationship Id="rId48" Type="http://schemas.openxmlformats.org/officeDocument/2006/relationships/image" Target="../media/image23.emf"/><Relationship Id="rId56" Type="http://schemas.openxmlformats.org/officeDocument/2006/relationships/image" Target="../media/image31.emf"/><Relationship Id="rId64" Type="http://schemas.openxmlformats.org/officeDocument/2006/relationships/image" Target="../media/image39.emf"/><Relationship Id="rId69" Type="http://schemas.openxmlformats.org/officeDocument/2006/relationships/image" Target="../media/image51.png"/><Relationship Id="rId14" Type="http://schemas.openxmlformats.org/officeDocument/2006/relationships/image" Target="../media/image110.png"/><Relationship Id="rId8" Type="http://schemas.openxmlformats.org/officeDocument/2006/relationships/image" Target="../media/image9.png"/><Relationship Id="rId51" Type="http://schemas.openxmlformats.org/officeDocument/2006/relationships/image" Target="../media/image26.emf"/><Relationship Id="rId72" Type="http://schemas.openxmlformats.org/officeDocument/2006/relationships/image" Target="../media/image50.png"/><Relationship Id="rId80" Type="http://schemas.openxmlformats.org/officeDocument/2006/relationships/image" Target="../media/image49.tiff"/><Relationship Id="rId85" Type="http://schemas.openxmlformats.org/officeDocument/2006/relationships/image" Target="../media/image3.wmf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3.png"/><Relationship Id="rId25" Type="http://schemas.openxmlformats.org/officeDocument/2006/relationships/image" Target="../media/image17.png"/><Relationship Id="rId46" Type="http://schemas.openxmlformats.org/officeDocument/2006/relationships/image" Target="../media/image27.png"/><Relationship Id="rId59" Type="http://schemas.openxmlformats.org/officeDocument/2006/relationships/image" Target="../media/image34.emf"/><Relationship Id="rId67" Type="http://schemas.openxmlformats.org/officeDocument/2006/relationships/image" Target="../media/image41.png"/><Relationship Id="rId54" Type="http://schemas.openxmlformats.org/officeDocument/2006/relationships/image" Target="../media/image29.emf"/><Relationship Id="rId62" Type="http://schemas.openxmlformats.org/officeDocument/2006/relationships/image" Target="../media/image37.emf"/><Relationship Id="rId70" Type="http://schemas.openxmlformats.org/officeDocument/2006/relationships/image" Target="../media/image43.PNG"/><Relationship Id="rId75" Type="http://schemas.openxmlformats.org/officeDocument/2006/relationships/image" Target="../media/image54.png"/><Relationship Id="rId83" Type="http://schemas.openxmlformats.org/officeDocument/2006/relationships/image" Target="../media/image2.wmf"/><Relationship Id="rId88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ounded Rectangle 208"/>
          <p:cNvSpPr/>
          <p:nvPr/>
        </p:nvSpPr>
        <p:spPr>
          <a:xfrm>
            <a:off x="16416593" y="18188888"/>
            <a:ext cx="2693974" cy="876070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ounded Rectangle 207"/>
          <p:cNvSpPr/>
          <p:nvPr/>
        </p:nvSpPr>
        <p:spPr>
          <a:xfrm>
            <a:off x="16649700" y="17149728"/>
            <a:ext cx="2084434" cy="820735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ounded Rectangle 206"/>
          <p:cNvSpPr/>
          <p:nvPr/>
        </p:nvSpPr>
        <p:spPr>
          <a:xfrm>
            <a:off x="28611872" y="22946779"/>
            <a:ext cx="6992325" cy="1158059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439" y="6938711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74008" y="2868215"/>
            <a:ext cx="11651912" cy="4920690"/>
            <a:chOff x="387901" y="2856467"/>
            <a:chExt cx="11651912" cy="195701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 aims to study quantum many-body phenomena in regimes inaccessible to classical computations. Of particular interest are simulations of the transverse-field Ising spin model, which could illuminate complex phenomena in quantum magnetism.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spins. The spins are 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Be</a:t>
                  </a:r>
                  <a:r>
                    <a:rPr lang="en-US" sz="2400" baseline="30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+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ions confined to a two-dimensional triangular lattice in a Penning trap. </a:t>
                  </a:r>
                  <a:endParaRPr lang="en-US" sz="24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However</a:t>
                  </a:r>
                  <a:r>
                    <a:rPr lang="en-US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64312"/>
                  <a:ext cx="11651912" cy="1649166"/>
                </a:xfrm>
                <a:prstGeom prst="rect">
                  <a:avLst/>
                </a:prstGeom>
                <a:blipFill>
                  <a:blip r:embed="rId5"/>
                  <a:stretch>
                    <a:fillRect l="-785" t="-1028" r="-785" b="-1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>
                          <a:lumMod val="75000"/>
                        </a:schemeClr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7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7836623"/>
            <a:ext cx="11583115" cy="7441661"/>
            <a:chOff x="389559" y="8742604"/>
            <a:chExt cx="11583115" cy="74416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426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8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9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1073548"/>
              <a:ext cx="2476736" cy="2908427"/>
              <a:chOff x="6229459" y="11420962"/>
              <a:chExt cx="2795472" cy="328271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0"/>
              <a:srcRect l="32735" t="26812" r="14683" b="19475"/>
              <a:stretch/>
            </p:blipFill>
            <p:spPr>
              <a:xfrm>
                <a:off x="6229459" y="11420962"/>
                <a:ext cx="2795472" cy="27723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195101"/>
              <a:ext cx="2857311" cy="2966522"/>
              <a:chOff x="8755244" y="11279935"/>
              <a:chExt cx="3085523" cy="3203456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1"/>
              <a:srcRect l="12456" t="22122" r="10647" b="14076"/>
              <a:stretch/>
            </p:blipFill>
            <p:spPr>
              <a:xfrm>
                <a:off x="9000167" y="11279935"/>
                <a:ext cx="2494762" cy="2494762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080202" y="291604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685911" y="18163601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172024" y="256352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27994" y="2663447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88863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854" y="543353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079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64952" y="23495688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97712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blipFill>
                <a:blip r:embed="rId42"/>
                <a:stretch>
                  <a:fillRect t="-3614" r="-59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676" y="3669717"/>
            <a:ext cx="4511988" cy="3768254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905859" y="640197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99" y="9522754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574411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445161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blipFill>
                <a:blip r:embed="rId46"/>
                <a:stretch>
                  <a:fillRect r="-4452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blipFill>
                <a:blip r:embed="rId47"/>
                <a:stretch>
                  <a:fillRect r="-3785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294285" y="7606670"/>
            <a:ext cx="119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10055987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4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5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5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5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5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6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6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6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581844" y="21901619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05019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78717" y="299799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372" y="26418463"/>
                <a:ext cx="2193957" cy="830997"/>
              </a:xfrm>
              <a:prstGeom prst="rect">
                <a:avLst/>
              </a:prstGeom>
              <a:blipFill>
                <a:blip r:embed="rId65"/>
                <a:stretch>
                  <a:fillRect l="-833" t="-2206" r="-2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5324423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1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787865" y="14347266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</a:t>
            </a:r>
            <a:r>
              <a:rPr lang="en-US" sz="2000" dirty="0" smtClean="0"/>
              <a:t>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3" y="4123478"/>
            <a:ext cx="1165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</a:t>
            </a:r>
            <a:r>
              <a:rPr lang="en-US" sz="2400" dirty="0" smtClean="0"/>
              <a:t>in an </a:t>
            </a:r>
            <a:r>
              <a:rPr lang="en-US" sz="2400" dirty="0" smtClean="0"/>
              <a:t>open quantum system. </a:t>
            </a:r>
          </a:p>
          <a:p>
            <a:pPr algn="just"/>
            <a:r>
              <a:rPr lang="en-US" sz="2400" dirty="0" smtClean="0"/>
              <a:t>Experimental measurement of Ising spin dynamics demonstrating entanglement by observing spin squeezing. Examine interplay between correlations and decoherence.</a:t>
            </a:r>
            <a:endParaRPr lang="en-US" sz="2400" dirty="0"/>
          </a:p>
        </p:txBody>
      </p:sp>
      <p:sp>
        <p:nvSpPr>
          <p:cNvPr id="409" name="TextBox 408"/>
          <p:cNvSpPr txBox="1"/>
          <p:nvPr/>
        </p:nvSpPr>
        <p:spPr>
          <a:xfrm>
            <a:off x="39003287" y="3729804"/>
            <a:ext cx="11518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Probe </a:t>
            </a:r>
            <a:r>
              <a:rPr lang="en-US" sz="2400" dirty="0"/>
              <a:t>coherence and entanglement of quantum states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many-body echoes as in multiple </a:t>
            </a:r>
            <a:r>
              <a:rPr lang="en-US" sz="2400" dirty="0"/>
              <a:t>quantum </a:t>
            </a:r>
            <a:r>
              <a:rPr lang="en-US" sz="2400" dirty="0" smtClean="0"/>
              <a:t>NMR. Useful </a:t>
            </a:r>
            <a:r>
              <a:rPr lang="en-US" sz="2400" dirty="0"/>
              <a:t>for benchmarking quantum simulators and studying dynamics of higher order </a:t>
            </a:r>
            <a:r>
              <a:rPr lang="en-US" sz="2400" dirty="0" smtClean="0"/>
              <a:t>correlations  MQC </a:t>
            </a:r>
            <a:r>
              <a:rPr lang="en-US" sz="2400" dirty="0" smtClean="0"/>
              <a:t>can provide a lower </a:t>
            </a:r>
            <a:r>
              <a:rPr lang="en-US" sz="2400" dirty="0" smtClean="0"/>
              <a:t>bound on quantum Fisher information, and </a:t>
            </a:r>
            <a:r>
              <a:rPr lang="en-US" sz="2400" dirty="0" smtClean="0"/>
              <a:t>therefor a </a:t>
            </a:r>
            <a:r>
              <a:rPr lang="en-US" sz="2400" dirty="0" smtClean="0"/>
              <a:t>multi-particle entanglement witness.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13563099" y="23666970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  <a:endParaRPr lang="en-US" sz="4800" b="1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73616" y="27465468"/>
            <a:ext cx="8192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227218" y="17243198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C00000"/>
                </a:solidFill>
              </a:rPr>
              <a:t>collective </a:t>
            </a:r>
            <a:r>
              <a:rPr lang="en-US" sz="2800" dirty="0">
                <a:solidFill>
                  <a:srgbClr val="C00000"/>
                </a:solidFill>
              </a:rPr>
              <a:t>spin </a:t>
            </a:r>
            <a:r>
              <a:rPr lang="en-US" sz="2800" dirty="0" smtClean="0">
                <a:solidFill>
                  <a:srgbClr val="C0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660584" y="8207305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C00000"/>
                </a:solidFill>
              </a:rPr>
              <a:t>depolarization </a:t>
            </a:r>
            <a:r>
              <a:rPr lang="en-US" sz="2800" dirty="0">
                <a:solidFill>
                  <a:srgbClr val="C00000"/>
                </a:solidFill>
              </a:rPr>
              <a:t>of the collective </a:t>
            </a:r>
            <a:r>
              <a:rPr lang="en-US" sz="2800" dirty="0" smtClean="0">
                <a:solidFill>
                  <a:srgbClr val="C0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22119" y="241987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170" y="23021931"/>
                <a:ext cx="3112069" cy="9887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entangled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341" y="23337324"/>
                <a:ext cx="3238644" cy="374526"/>
              </a:xfrm>
              <a:prstGeom prst="rect">
                <a:avLst/>
              </a:prstGeom>
              <a:blipFill>
                <a:blip r:embed="rId72"/>
                <a:stretch>
                  <a:fillRect l="-3202" r="-1883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9027995" y="16920113"/>
            <a:ext cx="11416795" cy="9585539"/>
            <a:chOff x="39332499" y="16072032"/>
            <a:chExt cx="11416795" cy="9585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φ. </a:t>
                  </a: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6073" y="17805352"/>
                  <a:ext cx="2479758" cy="707886"/>
                </a:xfrm>
                <a:prstGeom prst="rect">
                  <a:avLst/>
                </a:prstGeom>
                <a:blipFill>
                  <a:blip r:embed="rId73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499" y="16072032"/>
              <a:ext cx="8051452" cy="95855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2134" y="23138769"/>
                  <a:ext cx="3267160" cy="707886"/>
                </a:xfrm>
                <a:prstGeom prst="rect">
                  <a:avLst/>
                </a:prstGeom>
                <a:blipFill>
                  <a:blip r:embed="rId75"/>
                  <a:stretch>
                    <a:fillRect l="-1306" t="-5172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105275" y="24505878"/>
            <a:ext cx="2668869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blipFill>
                  <a:blip r:embed="rId78"/>
                  <a:stretch>
                    <a:fillRect l="-8621" r="-4598" b="-47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1901499" y="27632747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4994" y="29815131"/>
            <a:ext cx="1921227" cy="61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8936859" y="298257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318" y="28380349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55541" y="21939719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6268933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from decoherence 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75439" y="5719461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</a:t>
            </a:r>
            <a:r>
              <a:rPr lang="en-US" sz="2800" dirty="0" smtClean="0"/>
              <a:t>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</a:t>
                </a:r>
                <a:r>
                  <a:rPr lang="en-US" sz="2800" dirty="0" smtClean="0"/>
                  <a:t>simulator.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4636" y="15666438"/>
                <a:ext cx="7770360" cy="954107"/>
              </a:xfrm>
              <a:prstGeom prst="rect">
                <a:avLst/>
              </a:prstGeom>
              <a:blipFill>
                <a:blip r:embed="rId81"/>
                <a:stretch>
                  <a:fillRect l="-1020" t="-6410" r="-204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6130640" y="11392483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400713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248224" y="9827455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412186" y="7799020"/>
            <a:ext cx="20301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Experimental </a:t>
            </a:r>
            <a:r>
              <a:rPr lang="en-US" sz="2000" dirty="0" smtClean="0">
                <a:solidFill>
                  <a:prstClr val="black"/>
                </a:solidFill>
              </a:rPr>
              <a:t>sequence. </a:t>
            </a:r>
            <a:r>
              <a:rPr lang="en-US" sz="2000" dirty="0">
                <a:solidFill>
                  <a:prstClr val="black"/>
                </a:solidFill>
              </a:rPr>
              <a:t>Bloch spheres show evolution of state.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818467" y="14181867"/>
            <a:ext cx="5216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signals of (b). 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13182764" y="14935698"/>
            <a:ext cx="11955549" cy="8330615"/>
            <a:chOff x="13182764" y="14935698"/>
            <a:chExt cx="11955549" cy="8330615"/>
          </a:xfrm>
        </p:grpSpPr>
        <p:grpSp>
          <p:nvGrpSpPr>
            <p:cNvPr id="24" name="Group 23"/>
            <p:cNvGrpSpPr/>
            <p:nvPr/>
          </p:nvGrpSpPr>
          <p:grpSpPr>
            <a:xfrm>
              <a:off x="13182764" y="14935698"/>
              <a:ext cx="11955549" cy="7121879"/>
              <a:chOff x="-11687755" y="17878021"/>
              <a:chExt cx="11955549" cy="7121879"/>
            </a:xfrm>
          </p:grpSpPr>
          <p:sp>
            <p:nvSpPr>
              <p:cNvPr id="382" name="TextBox 381"/>
              <p:cNvSpPr txBox="1"/>
              <p:nvPr/>
            </p:nvSpPr>
            <p:spPr>
              <a:xfrm>
                <a:off x="-11390876" y="18702814"/>
                <a:ext cx="1134539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Two far-detuned laser beams produce a spin-dependent optical dipole force (ODF) at the ions that give rise to a spin-spin interaction. Combined with a transverse magnetic field, we can realize non-trivial quantum magnetic interactions. </a:t>
                </a:r>
              </a:p>
              <a:p>
                <a:endParaRPr lang="en-US" sz="2400" dirty="0"/>
              </a:p>
            </p:txBody>
          </p:sp>
          <p:grpSp>
            <p:nvGrpSpPr>
              <p:cNvPr id="383" name="Group 382"/>
              <p:cNvGrpSpPr/>
              <p:nvPr/>
            </p:nvGrpSpPr>
            <p:grpSpPr>
              <a:xfrm>
                <a:off x="-11473656" y="21055891"/>
                <a:ext cx="5713704" cy="944583"/>
                <a:chOff x="5892783" y="9987764"/>
                <a:chExt cx="5713704" cy="947780"/>
              </a:xfrm>
            </p:grpSpPr>
            <p:sp>
              <p:nvSpPr>
                <p:cNvPr id="389" name="TextBox 388"/>
                <p:cNvSpPr txBox="1"/>
                <p:nvPr/>
              </p:nvSpPr>
              <p:spPr>
                <a:xfrm>
                  <a:off x="5892783" y="9987764"/>
                  <a:ext cx="2639148" cy="9264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/>
                    <a:t>Engineered Ising interaction from</a:t>
                  </a:r>
                </a:p>
                <a:p>
                  <a:pPr algn="ctr"/>
                  <a:r>
                    <a:rPr lang="en-US" sz="1800" dirty="0"/>
                    <a:t>spin-dependent </a:t>
                  </a:r>
                  <a:r>
                    <a:rPr lang="en-US" sz="1800" dirty="0" err="1"/>
                    <a:t>ODF</a:t>
                  </a:r>
                  <a:endParaRPr lang="en-US" sz="1800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graphicFrame>
                  <p:nvGraphicFramePr>
                    <p:cNvPr id="390" name="Object 389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700821637"/>
                        </p:ext>
                      </p:extLst>
                    </p:nvPr>
                  </p:nvGraphicFramePr>
                  <p:xfrm>
                    <a:off x="9014990" y="10054434"/>
                    <a:ext cx="2591497" cy="88111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3333" name="Equation" r:id="rId82" imgW="1269720" imgH="431640" progId="Equation.3">
                            <p:embed/>
                          </p:oleObj>
                        </mc:Choice>
                        <mc:Fallback>
                          <p:oleObj name="Equation" r:id="rId82" imgW="1269720" imgH="431640" progId="Equation.3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8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9014990" y="10054434"/>
                                  <a:ext cx="2591497" cy="88111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>
                <p:graphicFrame>
                  <p:nvGraphicFramePr>
                    <p:cNvPr id="390" name="Object 389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700821637"/>
                        </p:ext>
                      </p:extLst>
                    </p:nvPr>
                  </p:nvGraphicFramePr>
                  <p:xfrm>
                    <a:off x="9014990" y="10054434"/>
                    <a:ext cx="2591497" cy="88111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3333" name="Equation" r:id="rId82" imgW="1269720" imgH="431640" progId="Equation.3">
                            <p:embed/>
                          </p:oleObj>
                        </mc:Choice>
                        <mc:Fallback>
                          <p:oleObj name="Equation" r:id="rId82" imgW="1269720" imgH="431640" progId="Equation.3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8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9014990" y="10054434"/>
                                  <a:ext cx="2591497" cy="88111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p:sp>
              <p:nvSpPr>
                <p:cNvPr id="391" name="Right Arrow 390"/>
                <p:cNvSpPr/>
                <p:nvPr/>
              </p:nvSpPr>
              <p:spPr>
                <a:xfrm>
                  <a:off x="8361504" y="10330574"/>
                  <a:ext cx="417559" cy="304800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60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-11097230" y="20111101"/>
                <a:ext cx="4888308" cy="769434"/>
                <a:chOff x="7748672" y="11695684"/>
                <a:chExt cx="4888308" cy="769434"/>
              </a:xfrm>
            </p:grpSpPr>
            <p:sp>
              <p:nvSpPr>
                <p:cNvPr id="385" name="TextBox 384"/>
                <p:cNvSpPr txBox="1"/>
                <p:nvPr/>
              </p:nvSpPr>
              <p:spPr>
                <a:xfrm>
                  <a:off x="7748672" y="11695684"/>
                  <a:ext cx="232256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800" dirty="0">
                      <a:solidFill>
                        <a:prstClr val="black"/>
                      </a:solidFill>
                    </a:rPr>
                    <a:t>transverse B-field from</a:t>
                  </a:r>
                </a:p>
                <a:p>
                  <a:pPr algn="ctr"/>
                  <a:r>
                    <a:rPr lang="en-US" sz="1800" dirty="0">
                      <a:solidFill>
                        <a:prstClr val="black"/>
                      </a:solidFill>
                    </a:rPr>
                    <a:t>124 GHz microwaves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graphicFrame>
                  <p:nvGraphicFramePr>
                    <p:cNvPr id="386" name="Object 385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783173705"/>
                        </p:ext>
                      </p:extLst>
                    </p:nvPr>
                  </p:nvGraphicFramePr>
                  <p:xfrm>
                    <a:off x="10699641" y="11748568"/>
                    <a:ext cx="1937339" cy="71655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3334" name="Equation" r:id="rId84" imgW="927000" imgH="342720" progId="Equation.3">
                            <p:embed/>
                          </p:oleObj>
                        </mc:Choice>
                        <mc:Fallback>
                          <p:oleObj name="Equation" r:id="rId84" imgW="927000" imgH="342720" progId="Equation.3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8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0699641" y="11748568"/>
                                  <a:ext cx="1937339" cy="71655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>
                <p:graphicFrame>
                  <p:nvGraphicFramePr>
                    <p:cNvPr id="386" name="Object 385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783173705"/>
                        </p:ext>
                      </p:extLst>
                    </p:nvPr>
                  </p:nvGraphicFramePr>
                  <p:xfrm>
                    <a:off x="10699641" y="11748568"/>
                    <a:ext cx="1937339" cy="71655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3334" name="Equation" r:id="rId84" imgW="927000" imgH="342720" progId="Equation.3">
                            <p:embed/>
                          </p:oleObj>
                        </mc:Choice>
                        <mc:Fallback>
                          <p:oleObj name="Equation" r:id="rId84" imgW="927000" imgH="342720" progId="Equation.3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8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0699641" y="11748568"/>
                                  <a:ext cx="1937339" cy="71655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p:sp>
              <p:nvSpPr>
                <p:cNvPr id="387" name="Right Arrow 386"/>
                <p:cNvSpPr/>
                <p:nvPr/>
              </p:nvSpPr>
              <p:spPr>
                <a:xfrm>
                  <a:off x="10034551" y="11860843"/>
                  <a:ext cx="417559" cy="307237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60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420" name="TextBox 419"/>
              <p:cNvSpPr txBox="1"/>
              <p:nvPr/>
            </p:nvSpPr>
            <p:spPr>
              <a:xfrm>
                <a:off x="-11495016" y="17878021"/>
                <a:ext cx="1118690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Ising interaction with spin-dependent force</a:t>
                </a:r>
                <a:endParaRPr lang="en-US" sz="4800" b="1" baseline="30000" dirty="0"/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-5721852" y="20059581"/>
                <a:ext cx="59896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Coupling to different axial modes allows for a tunable interaction range 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155" name="Object 15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88514579"/>
                      </p:ext>
                    </p:extLst>
                  </p:nvPr>
                </p:nvGraphicFramePr>
                <p:xfrm>
                  <a:off x="-2406546" y="20421962"/>
                  <a:ext cx="2303463" cy="4953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35" name="Equation" r:id="rId86" imgW="1180800" imgH="253800" progId="Equation.3">
                          <p:embed/>
                        </p:oleObj>
                      </mc:Choice>
                      <mc:Fallback>
                        <p:oleObj name="Equation" r:id="rId86" imgW="1180800" imgH="2538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8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-2406546" y="20421962"/>
                                <a:ext cx="2303463" cy="495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>
              <p:graphicFrame>
                <p:nvGraphicFramePr>
                  <p:cNvPr id="155" name="Object 15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88514579"/>
                      </p:ext>
                    </p:extLst>
                  </p:nvPr>
                </p:nvGraphicFramePr>
                <p:xfrm>
                  <a:off x="-2406546" y="20421962"/>
                  <a:ext cx="2303463" cy="4953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35" name="Equation" r:id="rId86" imgW="1180800" imgH="253800" progId="Equation.3">
                          <p:embed/>
                        </p:oleObj>
                      </mc:Choice>
                      <mc:Fallback>
                        <p:oleObj name="Equation" r:id="rId86" imgW="1180800" imgH="2538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8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-2406546" y="20421962"/>
                                <a:ext cx="2303463" cy="495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grpSp>
            <p:nvGrpSpPr>
              <p:cNvPr id="4" name="Group 3"/>
              <p:cNvGrpSpPr/>
              <p:nvPr/>
            </p:nvGrpSpPr>
            <p:grpSpPr>
              <a:xfrm>
                <a:off x="-11687755" y="23108551"/>
                <a:ext cx="6084057" cy="1891349"/>
                <a:chOff x="508626" y="27867531"/>
                <a:chExt cx="6084057" cy="1612050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1230143" y="27867531"/>
                  <a:ext cx="5362540" cy="1612050"/>
                  <a:chOff x="974345" y="27128376"/>
                  <a:chExt cx="5362540" cy="1612050"/>
                </a:xfrm>
              </p:grpSpPr>
              <p:sp>
                <p:nvSpPr>
                  <p:cNvPr id="52" name="Right Arrow 51"/>
                  <p:cNvSpPr/>
                  <p:nvPr/>
                </p:nvSpPr>
                <p:spPr>
                  <a:xfrm rot="1364830">
                    <a:off x="974345" y="27166104"/>
                    <a:ext cx="5267492" cy="1574322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Right Arrow 182"/>
                  <p:cNvSpPr/>
                  <p:nvPr/>
                </p:nvSpPr>
                <p:spPr>
                  <a:xfrm rot="20235170" flipV="1">
                    <a:off x="985485" y="27128376"/>
                    <a:ext cx="5351400" cy="1574322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Diamond 186"/>
                  <p:cNvSpPr/>
                  <p:nvPr/>
                </p:nvSpPr>
                <p:spPr>
                  <a:xfrm>
                    <a:off x="2266335" y="27418869"/>
                    <a:ext cx="2597998" cy="1128342"/>
                  </a:xfrm>
                  <a:prstGeom prst="diamond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80" name="Picture 179"/>
                  <p:cNvPicPr>
                    <a:picLocks noChangeAspect="1"/>
                  </p:cNvPicPr>
                  <p:nvPr/>
                </p:nvPicPr>
                <p:blipFill rotWithShape="1">
                  <a:blip r:embed="rId88"/>
                  <a:srcRect l="36034" t="23027" r="25392" b="38851"/>
                  <a:stretch/>
                </p:blipFill>
                <p:spPr>
                  <a:xfrm>
                    <a:off x="2939520" y="27375144"/>
                    <a:ext cx="1265150" cy="1216490"/>
                  </a:xfrm>
                  <a:prstGeom prst="ellipse">
                    <a:avLst/>
                  </a:prstGeom>
                  <a:ln>
                    <a:noFill/>
                  </a:ln>
                  <a:scene3d>
                    <a:camera prst="isometricOffAxis1Top"/>
                    <a:lightRig rig="threePt" dir="t"/>
                  </a:scene3d>
                </p:spPr>
              </p:pic>
              <p:sp>
                <p:nvSpPr>
                  <p:cNvPr id="185" name="Diamond 184"/>
                  <p:cNvSpPr/>
                  <p:nvPr/>
                </p:nvSpPr>
                <p:spPr>
                  <a:xfrm>
                    <a:off x="2261011" y="27421789"/>
                    <a:ext cx="2597998" cy="1128342"/>
                  </a:xfrm>
                  <a:prstGeom prst="diamond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5000">
                        <a:schemeClr val="accent1">
                          <a:lumMod val="90000"/>
                        </a:schemeClr>
                      </a:gs>
                      <a:gs pos="29000">
                        <a:schemeClr val="bg1">
                          <a:alpha val="0"/>
                        </a:schemeClr>
                      </a:gs>
                      <a:gs pos="93000">
                        <a:schemeClr val="bg1">
                          <a:alpha val="0"/>
                        </a:schemeClr>
                      </a:gs>
                      <a:gs pos="77000">
                        <a:schemeClr val="accent1"/>
                      </a:gs>
                      <a:gs pos="61000">
                        <a:schemeClr val="bg1">
                          <a:alpha val="0"/>
                        </a:schemeClr>
                      </a:gs>
                      <a:gs pos="44000">
                        <a:schemeClr val="accent1"/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8" name="Arc 57"/>
                <p:cNvSpPr/>
                <p:nvPr/>
              </p:nvSpPr>
              <p:spPr>
                <a:xfrm rot="13632432">
                  <a:off x="2121046" y="28212008"/>
                  <a:ext cx="1082488" cy="956479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TextBox 190"/>
                    <p:cNvSpPr txBox="1"/>
                    <p:nvPr/>
                  </p:nvSpPr>
                  <p:spPr>
                    <a:xfrm>
                      <a:off x="508626" y="28294505"/>
                      <a:ext cx="1624073" cy="7251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>
                          <a:ea typeface="Cambria Math" panose="02040503050406030204" pitchFamily="18" charset="0"/>
                        </a:rPr>
                        <a:t>Up to </a:t>
                      </a:r>
                      <a14:m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±20°</m:t>
                          </m:r>
                        </m:oMath>
                      </a14:m>
                      <a:r>
                        <a:rPr lang="en-US" sz="1600" dirty="0"/>
                        <a:t>, x4 improvement in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Γ</m:t>
                          </m:r>
                        </m:oMath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91" name="TextBox 19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8626" y="28294505"/>
                      <a:ext cx="1624073" cy="72516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t="-2143" r="-749" b="-2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2" name="TextBox 191"/>
                    <p:cNvSpPr txBox="1"/>
                    <p:nvPr/>
                  </p:nvSpPr>
                  <p:spPr>
                    <a:xfrm>
                      <a:off x="3818088" y="28098700"/>
                      <a:ext cx="832443" cy="3497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acc>
                              <m:accPr>
                                <m:chr m:val="⃗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acc>
                              <m:accPr>
                                <m:chr m:val="⃗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192" name="TextBox 19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18088" y="28098700"/>
                      <a:ext cx="832443" cy="349715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194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0" name="Straight Arrow Connector 59"/>
                <p:cNvCxnSpPr/>
                <p:nvPr/>
              </p:nvCxnSpPr>
              <p:spPr>
                <a:xfrm flipV="1">
                  <a:off x="3815091" y="28294505"/>
                  <a:ext cx="0" cy="38307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/>
              <p:cNvGrpSpPr/>
              <p:nvPr/>
            </p:nvGrpSpPr>
            <p:grpSpPr>
              <a:xfrm>
                <a:off x="-5608135" y="21066749"/>
                <a:ext cx="5735636" cy="2561392"/>
                <a:chOff x="6335437" y="26099073"/>
                <a:chExt cx="5735636" cy="256139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60071" y="26120852"/>
                  <a:ext cx="5711002" cy="2539613"/>
                </a:xfrm>
                <a:prstGeom prst="rect">
                  <a:avLst/>
                </a:prstGeom>
              </p:spPr>
            </p:pic>
            <p:sp>
              <p:nvSpPr>
                <p:cNvPr id="53" name="Rectangle 52"/>
                <p:cNvSpPr/>
                <p:nvPr/>
              </p:nvSpPr>
              <p:spPr>
                <a:xfrm>
                  <a:off x="6335437" y="26099073"/>
                  <a:ext cx="334603" cy="461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19786270" y="20979395"/>
              <a:ext cx="4663888" cy="2286918"/>
              <a:chOff x="19786270" y="20979395"/>
              <a:chExt cx="4663888" cy="2286918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19786270" y="20979395"/>
                <a:ext cx="4663888" cy="2286918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20046069" y="21057556"/>
                    <a:ext cx="4322961" cy="142274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2ℏ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l-G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l-GR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32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46069" y="21057556"/>
                    <a:ext cx="4322961" cy="1422747"/>
                  </a:xfrm>
                  <a:prstGeom prst="rect">
                    <a:avLst/>
                  </a:prstGeom>
                  <a:blipFill>
                    <a:blip r:embed="rId9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19957735" y="22568668"/>
                <a:ext cx="3371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Cambria" panose="02040503050406030204" pitchFamily="18" charset="0"/>
                  </a:rPr>
                  <a:t>spin-spin interaction</a:t>
                </a:r>
                <a:endParaRPr lang="en-US" sz="2800" dirty="0">
                  <a:latin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11852</TotalTime>
  <Words>991</Words>
  <Application>Microsoft Office PowerPoint</Application>
  <PresentationFormat>Custom</PresentationFormat>
  <Paragraphs>97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Bohnet</dc:creator>
  <cp:lastModifiedBy>Kevin Gilmore</cp:lastModifiedBy>
  <cp:revision>464</cp:revision>
  <cp:lastPrinted>2015-06-03T23:31:11Z</cp:lastPrinted>
  <dcterms:created xsi:type="dcterms:W3CDTF">2014-07-28T19:56:30Z</dcterms:created>
  <dcterms:modified xsi:type="dcterms:W3CDTF">2016-05-17T04:25:23Z</dcterms:modified>
</cp:coreProperties>
</file>